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7"/>
  </p:notesMasterIdLst>
  <p:sldIdLst>
    <p:sldId id="275" r:id="rId2"/>
    <p:sldId id="256" r:id="rId3"/>
    <p:sldId id="280" r:id="rId4"/>
    <p:sldId id="299" r:id="rId5"/>
    <p:sldId id="269" r:id="rId6"/>
    <p:sldId id="284" r:id="rId7"/>
    <p:sldId id="283" r:id="rId8"/>
    <p:sldId id="300" r:id="rId9"/>
    <p:sldId id="301" r:id="rId10"/>
    <p:sldId id="302" r:id="rId11"/>
    <p:sldId id="303" r:id="rId12"/>
    <p:sldId id="305" r:id="rId13"/>
    <p:sldId id="306" r:id="rId14"/>
    <p:sldId id="304" r:id="rId15"/>
    <p:sldId id="307" r:id="rId1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7716" autoAdjust="0"/>
    <p:restoredTop sz="93561"/>
  </p:normalViewPr>
  <p:slideViewPr>
    <p:cSldViewPr>
      <p:cViewPr varScale="1">
        <p:scale>
          <a:sx n="78" d="100"/>
          <a:sy n="78" d="100"/>
        </p:scale>
        <p:origin x="264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DE3F1E-11B9-4151-A4A8-DCA25D45112C}" type="datetimeFigureOut">
              <a:rPr lang="fr-FR" smtClean="0"/>
              <a:pPr/>
              <a:t>22/03/2022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F62B28-1072-4100-B0EB-9656B96AF955}" type="slidenum">
              <a:rPr lang="fr-FR" smtClean="0"/>
              <a:pPr/>
              <a:t>‹N°›</a:t>
            </a:fld>
            <a:endParaRPr lang="fr-FR"/>
          </a:p>
        </p:txBody>
      </p:sp>
    </p:spTree>
    <p:extLst>
      <p:ext uri="{BB962C8B-B14F-4D97-AF65-F5344CB8AC3E}">
        <p14:creationId xmlns:p14="http://schemas.microsoft.com/office/powerpoint/2010/main" val="755515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EF62B28-1072-4100-B0EB-9656B96AF955}"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EF62B28-1072-4100-B0EB-9656B96AF955}"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EF62B28-1072-4100-B0EB-9656B96AF955}"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EF62B28-1072-4100-B0EB-9656B96AF95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EF62B28-1072-4100-B0EB-9656B96AF95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EF62B28-1072-4100-B0EB-9656B96AF955}" type="slidenum">
              <a:rPr lang="fr-FR" smtClean="0"/>
              <a:pPr/>
              <a:t>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pPr>
              <a:defRPr/>
            </a:pPr>
            <a:fld id="{427C4F8F-8592-4509-A0FB-B4496B36A5AD}" type="datetimeFigureOut">
              <a:rPr lang="fr-FR" smtClean="0"/>
              <a:pPr>
                <a:defRPr/>
              </a:pPr>
              <a:t>22/03/2022</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2F4B14F5-81D3-4E44-A132-522B93C7B20E}" type="slidenum">
              <a:rPr lang="fr-FR" smtClean="0"/>
              <a:pPr>
                <a:defRPr/>
              </a:pPr>
              <a:t>‹N°›</a:t>
            </a:fld>
            <a:endParaRPr lang="fr-F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fr-FR"/>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pPr>
              <a:defRPr/>
            </a:pPr>
            <a:fld id="{5A7ACE0C-F14F-4946-AC8A-A7551B48588A}" type="datetimeFigureOut">
              <a:rPr lang="fr-FR" smtClean="0"/>
              <a:pPr>
                <a:defRPr/>
              </a:pPr>
              <a:t>22/03/2022</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9EDA1CF0-FD00-4546-B1CE-B2140C4BCA73}"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pPr>
              <a:defRPr/>
            </a:pPr>
            <a:fld id="{7F2FB525-93D3-49D9-A0A1-4FE029A06688}" type="datetimeFigureOut">
              <a:rPr lang="fr-FR" smtClean="0"/>
              <a:pPr>
                <a:defRPr/>
              </a:pPr>
              <a:t>22/03/2022</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C5E43EE7-C9F7-4228-AAFA-3EFFBC6A9847}" type="slidenum">
              <a:rPr lang="fr-FR" smtClean="0"/>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a:t>Modifiez le style du titre</a:t>
            </a:r>
            <a:endParaRPr lang="en-US" dirty="0"/>
          </a:p>
        </p:txBody>
      </p:sp>
      <p:sp>
        <p:nvSpPr>
          <p:cNvPr id="4" name="Date Placeholder 3"/>
          <p:cNvSpPr>
            <a:spLocks noGrp="1"/>
          </p:cNvSpPr>
          <p:nvPr>
            <p:ph type="dt" sz="half" idx="10"/>
          </p:nvPr>
        </p:nvSpPr>
        <p:spPr/>
        <p:txBody>
          <a:bodyPr/>
          <a:lstStyle/>
          <a:p>
            <a:pPr>
              <a:defRPr/>
            </a:pPr>
            <a:fld id="{AABD9B1D-E79C-40CF-B9B0-1F080E86B8F8}" type="datetimeFigureOut">
              <a:rPr lang="fr-FR" smtClean="0"/>
              <a:pPr>
                <a:defRPr/>
              </a:pPr>
              <a:t>22/03/2022</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F7CBC2F5-6FA8-4149-9817-2F748FAF91F9}" type="slidenum">
              <a:rPr lang="fr-FR" smtClean="0"/>
              <a:pPr>
                <a:defRPr/>
              </a:pPr>
              <a:t>‹N°›</a:t>
            </a:fld>
            <a:endParaRPr lang="fr-FR"/>
          </a:p>
        </p:txBody>
      </p:sp>
      <p:sp>
        <p:nvSpPr>
          <p:cNvPr id="8" name="Content Placeholder 7"/>
          <p:cNvSpPr>
            <a:spLocks noGrp="1"/>
          </p:cNvSpPr>
          <p:nvPr>
            <p:ph sz="quarter" idx="13"/>
          </p:nvPr>
        </p:nvSpPr>
        <p:spPr>
          <a:xfrm>
            <a:off x="609600" y="1600200"/>
            <a:ext cx="7924800" cy="41148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fr-FR"/>
              <a:t>Modifiez le style du titre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a:defRPr/>
            </a:pPr>
            <a:fld id="{0753DB4A-0C88-4FE8-B67A-55290BCB2E78}" type="datetimeFigureOut">
              <a:rPr lang="fr-FR" smtClean="0"/>
              <a:pPr>
                <a:defRPr/>
              </a:pPr>
              <a:t>22/03/2022</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8C4D84B3-56AA-4CD6-8D80-4892268E0F26}" type="slidenum">
              <a:rPr lang="fr-FR" smtClean="0"/>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2" name="Title 1"/>
          <p:cNvSpPr>
            <a:spLocks noGrp="1"/>
          </p:cNvSpPr>
          <p:nvPr>
            <p:ph type="title"/>
          </p:nvPr>
        </p:nvSpPr>
        <p:spPr>
          <a:xfrm>
            <a:off x="609600" y="274638"/>
            <a:ext cx="7924800" cy="1143000"/>
          </a:xfrm>
        </p:spPr>
        <p:txBody>
          <a:bodyPr/>
          <a:lstStyle/>
          <a:p>
            <a:r>
              <a:rPr lang="fr-FR"/>
              <a:t>Modifiez le style du titre</a:t>
            </a:r>
            <a:endParaRPr lang="en-US" dirty="0"/>
          </a:p>
        </p:txBody>
      </p:sp>
      <p:sp>
        <p:nvSpPr>
          <p:cNvPr id="5" name="Date Placeholder 4"/>
          <p:cNvSpPr>
            <a:spLocks noGrp="1"/>
          </p:cNvSpPr>
          <p:nvPr>
            <p:ph type="dt" sz="half" idx="10"/>
          </p:nvPr>
        </p:nvSpPr>
        <p:spPr/>
        <p:txBody>
          <a:bodyPr/>
          <a:lstStyle/>
          <a:p>
            <a:pPr>
              <a:defRPr/>
            </a:pPr>
            <a:fld id="{41E2C87F-7589-454F-A2E9-828359CC8047}" type="datetimeFigureOut">
              <a:rPr lang="fr-FR" smtClean="0"/>
              <a:pPr>
                <a:defRPr/>
              </a:pPr>
              <a:t>22/03/2022</a:t>
            </a:fld>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BDBFC520-2B29-49FA-B701-6B7D5BC71BD3}" type="slidenum">
              <a:rPr lang="fr-FR" smtClean="0"/>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7" name="Date Placeholder 6"/>
          <p:cNvSpPr>
            <a:spLocks noGrp="1"/>
          </p:cNvSpPr>
          <p:nvPr>
            <p:ph type="dt" sz="half" idx="10"/>
          </p:nvPr>
        </p:nvSpPr>
        <p:spPr/>
        <p:txBody>
          <a:bodyPr/>
          <a:lstStyle/>
          <a:p>
            <a:pPr>
              <a:defRPr/>
            </a:pPr>
            <a:fld id="{D04DA10D-9A73-433E-A509-9FD608D7DB47}" type="datetimeFigureOut">
              <a:rPr lang="fr-FR" smtClean="0"/>
              <a:pPr>
                <a:defRPr/>
              </a:pPr>
              <a:t>22/03/2022</a:t>
            </a:fld>
            <a:endParaRPr lang="fr-FR"/>
          </a:p>
        </p:txBody>
      </p:sp>
      <p:sp>
        <p:nvSpPr>
          <p:cNvPr id="8" name="Footer Placeholder 7"/>
          <p:cNvSpPr>
            <a:spLocks noGrp="1"/>
          </p:cNvSpPr>
          <p:nvPr>
            <p:ph type="ftr" sz="quarter" idx="11"/>
          </p:nvPr>
        </p:nvSpPr>
        <p:spPr/>
        <p:txBody>
          <a:bodyPr/>
          <a:lstStyle/>
          <a:p>
            <a:pPr>
              <a:defRPr/>
            </a:pPr>
            <a:endParaRPr lang="fr-FR"/>
          </a:p>
        </p:txBody>
      </p:sp>
      <p:sp>
        <p:nvSpPr>
          <p:cNvPr id="9" name="Slide Number Placeholder 8"/>
          <p:cNvSpPr>
            <a:spLocks noGrp="1"/>
          </p:cNvSpPr>
          <p:nvPr>
            <p:ph type="sldNum" sz="quarter" idx="12"/>
          </p:nvPr>
        </p:nvSpPr>
        <p:spPr/>
        <p:txBody>
          <a:bodyPr/>
          <a:lstStyle/>
          <a:p>
            <a:pPr>
              <a:defRPr/>
            </a:pPr>
            <a:fld id="{F014B226-13E4-4C49-9376-CD0893309FA5}" type="slidenum">
              <a:rPr lang="fr-FR" smtClean="0"/>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a:defRPr/>
            </a:pPr>
            <a:fld id="{749F8DC0-6EE9-4B02-BE42-1D04D66CE6EB}" type="datetimeFigureOut">
              <a:rPr lang="fr-FR" smtClean="0"/>
              <a:pPr>
                <a:defRPr/>
              </a:pPr>
              <a:t>22/03/2022</a:t>
            </a:fld>
            <a:endParaRPr lang="fr-FR"/>
          </a:p>
        </p:txBody>
      </p:sp>
      <p:sp>
        <p:nvSpPr>
          <p:cNvPr id="4" name="Footer Placeholder 3"/>
          <p:cNvSpPr>
            <a:spLocks noGrp="1"/>
          </p:cNvSpPr>
          <p:nvPr>
            <p:ph type="ftr" sz="quarter" idx="11"/>
          </p:nvPr>
        </p:nvSpPr>
        <p:spPr/>
        <p:txBody>
          <a:bodyPr/>
          <a:lstStyle/>
          <a:p>
            <a:pPr>
              <a:defRPr/>
            </a:pPr>
            <a:endParaRPr lang="fr-FR"/>
          </a:p>
        </p:txBody>
      </p:sp>
      <p:sp>
        <p:nvSpPr>
          <p:cNvPr id="5" name="Slide Number Placeholder 4"/>
          <p:cNvSpPr>
            <a:spLocks noGrp="1"/>
          </p:cNvSpPr>
          <p:nvPr>
            <p:ph type="sldNum" sz="quarter" idx="12"/>
          </p:nvPr>
        </p:nvSpPr>
        <p:spPr/>
        <p:txBody>
          <a:bodyPr/>
          <a:lstStyle/>
          <a:p>
            <a:pPr>
              <a:defRPr/>
            </a:pPr>
            <a:fld id="{C410BE38-4D4F-43B5-AE60-371B5B9FA11B}" type="slidenum">
              <a:rPr lang="fr-FR" smtClean="0"/>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D0D4EED-76DF-426F-BF8D-0F363EEF4AE6}" type="datetimeFigureOut">
              <a:rPr lang="fr-FR" smtClean="0"/>
              <a:pPr>
                <a:defRPr/>
              </a:pPr>
              <a:t>22/03/2022</a:t>
            </a:fld>
            <a:endParaRPr lang="fr-FR"/>
          </a:p>
        </p:txBody>
      </p:sp>
      <p:sp>
        <p:nvSpPr>
          <p:cNvPr id="3" name="Footer Placeholder 2"/>
          <p:cNvSpPr>
            <a:spLocks noGrp="1"/>
          </p:cNvSpPr>
          <p:nvPr>
            <p:ph type="ftr" sz="quarter" idx="11"/>
          </p:nvPr>
        </p:nvSpPr>
        <p:spPr/>
        <p:txBody>
          <a:bodyPr/>
          <a:lstStyle/>
          <a:p>
            <a:pPr>
              <a:defRPr/>
            </a:pPr>
            <a:endParaRPr lang="fr-FR"/>
          </a:p>
        </p:txBody>
      </p:sp>
      <p:sp>
        <p:nvSpPr>
          <p:cNvPr id="4" name="Slide Number Placeholder 3"/>
          <p:cNvSpPr>
            <a:spLocks noGrp="1"/>
          </p:cNvSpPr>
          <p:nvPr>
            <p:ph type="sldNum" sz="quarter" idx="12"/>
          </p:nvPr>
        </p:nvSpPr>
        <p:spPr/>
        <p:txBody>
          <a:bodyPr/>
          <a:lstStyle/>
          <a:p>
            <a:pPr>
              <a:defRPr/>
            </a:pPr>
            <a:fld id="{C6229EDE-44C1-4DB6-B7C2-B35CA99B2A2B}"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fr-FR"/>
              <a:t>Modifiez le style du titre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pPr>
              <a:defRPr/>
            </a:pPr>
            <a:fld id="{FBA06FD9-9A0A-4D24-BAE5-CFC969F20DCB}" type="datetimeFigureOut">
              <a:rPr lang="fr-FR" smtClean="0"/>
              <a:pPr>
                <a:defRPr/>
              </a:pPr>
              <a:t>22/03/2022</a:t>
            </a:fld>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DF7E8410-71A5-4A30-AEDC-A455C39D3B1D}" type="slidenum">
              <a:rPr lang="fr-FR" smtClean="0"/>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fr-FR"/>
              <a:t>Modifiez le style du titre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pPr>
              <a:defRPr/>
            </a:pPr>
            <a:fld id="{9B67A9B7-6BD1-46C4-B37D-8732587125BF}" type="datetimeFigureOut">
              <a:rPr lang="fr-FR" smtClean="0"/>
              <a:pPr>
                <a:defRPr/>
              </a:pPr>
              <a:t>22/03/2022</a:t>
            </a:fld>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BE3933BF-E4E7-435F-B194-8AF1A2E7A888}" type="slidenum">
              <a:rPr lang="fr-FR" smtClean="0"/>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fr-FR"/>
              <a:t>Modifiez le style du titre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a:defRPr/>
            </a:pPr>
            <a:fld id="{8545D04A-91B9-47FC-9AF2-DC846CA8E3C0}" type="datetimeFigureOut">
              <a:rPr lang="fr-FR" smtClean="0"/>
              <a:pPr>
                <a:defRPr/>
              </a:pPr>
              <a:t>22/03/2022</a:t>
            </a:fld>
            <a:endParaRPr lang="fr-F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a:defRPr/>
            </a:pPr>
            <a:endParaRPr lang="fr-F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a:defRPr/>
            </a:pPr>
            <a:fld id="{ECFDAC7E-5A18-434A-8163-A8DD27F90EC8}" type="slidenum">
              <a:rPr lang="fr-FR" smtClean="0"/>
              <a:pPr>
                <a:defRPr/>
              </a:pPr>
              <a:t>‹N°›</a:t>
            </a:fld>
            <a:endParaRPr lang="fr-FR"/>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yc-prevert-taverny.ac-versailles.f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eaLnBrk="1" hangingPunct="1">
              <a:defRPr/>
            </a:pPr>
            <a:r>
              <a:rPr lang="fr-FR" sz="1200" dirty="0"/>
              <a:t>		</a:t>
            </a:r>
            <a:br>
              <a:rPr lang="fr-FR" sz="1200" dirty="0"/>
            </a:br>
            <a:br>
              <a:rPr lang="fr-FR" sz="1200" dirty="0">
                <a:solidFill>
                  <a:schemeClr val="bg1"/>
                </a:solidFill>
              </a:rPr>
            </a:br>
            <a:r>
              <a:rPr lang="fr-FR" sz="1200" dirty="0">
                <a:solidFill>
                  <a:schemeClr val="tx1">
                    <a:lumMod val="95000"/>
                  </a:schemeClr>
                </a:solidFill>
              </a:rPr>
              <a:t>Ministère de l’éducation nationale Département du Val d’Oise </a:t>
            </a:r>
            <a:br>
              <a:rPr lang="fr-FR" sz="1200" dirty="0">
                <a:solidFill>
                  <a:schemeClr val="tx1">
                    <a:lumMod val="95000"/>
                  </a:schemeClr>
                </a:solidFill>
              </a:rPr>
            </a:br>
            <a:r>
              <a:rPr lang="fr-FR" sz="1200" i="1" dirty="0">
                <a:solidFill>
                  <a:schemeClr val="tx1">
                    <a:lumMod val="95000"/>
                  </a:schemeClr>
                </a:solidFill>
                <a:effectLst>
                  <a:outerShdw blurRad="50800" dist="38100" algn="tr" rotWithShape="0">
                    <a:prstClr val="black">
                      <a:alpha val="40000"/>
                    </a:prstClr>
                  </a:outerShdw>
                </a:effectLst>
              </a:rPr>
              <a:t>Lycée Jacques Prévert</a:t>
            </a:r>
            <a:r>
              <a:rPr lang="fr-FR" sz="1200" dirty="0">
                <a:solidFill>
                  <a:schemeClr val="tx1">
                    <a:lumMod val="95000"/>
                  </a:schemeClr>
                </a:solidFill>
              </a:rPr>
              <a:t> </a:t>
            </a:r>
            <a:br>
              <a:rPr lang="fr-FR" sz="1200" dirty="0">
                <a:solidFill>
                  <a:schemeClr val="tx1">
                    <a:lumMod val="95000"/>
                  </a:schemeClr>
                </a:solidFill>
              </a:rPr>
            </a:br>
            <a:r>
              <a:rPr lang="fr-FR" sz="1200" dirty="0">
                <a:solidFill>
                  <a:schemeClr val="tx1">
                    <a:lumMod val="95000"/>
                  </a:schemeClr>
                </a:solidFill>
              </a:rPr>
              <a:t>23, chemin vert de </a:t>
            </a:r>
            <a:r>
              <a:rPr lang="fr-FR" sz="1200" dirty="0" err="1">
                <a:solidFill>
                  <a:schemeClr val="tx1">
                    <a:lumMod val="95000"/>
                  </a:schemeClr>
                </a:solidFill>
              </a:rPr>
              <a:t>Boissy</a:t>
            </a:r>
            <a:r>
              <a:rPr lang="fr-FR" sz="1200" dirty="0">
                <a:solidFill>
                  <a:schemeClr val="tx1">
                    <a:lumMod val="95000"/>
                  </a:schemeClr>
                </a:solidFill>
              </a:rPr>
              <a:t> – 95150 – Taverny</a:t>
            </a:r>
            <a:br>
              <a:rPr lang="fr-FR" sz="1200" dirty="0">
                <a:solidFill>
                  <a:schemeClr val="tx1">
                    <a:lumMod val="95000"/>
                  </a:schemeClr>
                </a:solidFill>
              </a:rPr>
            </a:br>
            <a:r>
              <a:rPr lang="fr-FR" sz="1200" dirty="0">
                <a:solidFill>
                  <a:schemeClr val="tx1">
                    <a:lumMod val="95000"/>
                  </a:schemeClr>
                </a:solidFill>
                <a:sym typeface="Wingdings"/>
              </a:rPr>
              <a:t></a:t>
            </a:r>
            <a:r>
              <a:rPr lang="fr-FR" sz="1200" dirty="0">
                <a:solidFill>
                  <a:schemeClr val="tx1">
                    <a:lumMod val="95000"/>
                  </a:schemeClr>
                </a:solidFill>
              </a:rPr>
              <a:t> : 01.39.95.32.25 – Télécopie : 01.30.40.74.30</a:t>
            </a:r>
            <a:br>
              <a:rPr lang="fr-FR" sz="1200" dirty="0">
                <a:solidFill>
                  <a:schemeClr val="tx1">
                    <a:lumMod val="95000"/>
                  </a:schemeClr>
                </a:solidFill>
              </a:rPr>
            </a:br>
            <a:r>
              <a:rPr lang="fr-FR" sz="1200" u="sng" dirty="0">
                <a:hlinkClick r:id="rId3"/>
              </a:rPr>
              <a:t>http://www.lyc-prevert-taverny.ac-versailles.f</a:t>
            </a:r>
            <a:br>
              <a:rPr lang="fr-FR" dirty="0">
                <a:solidFill>
                  <a:schemeClr val="tx1">
                    <a:lumMod val="95000"/>
                  </a:schemeClr>
                </a:solidFill>
              </a:rPr>
            </a:br>
            <a:endParaRPr lang="fr-FR" dirty="0">
              <a:solidFill>
                <a:schemeClr val="tx1">
                  <a:lumMod val="95000"/>
                </a:schemeClr>
              </a:solidFill>
            </a:endParaRPr>
          </a:p>
        </p:txBody>
      </p:sp>
      <p:pic>
        <p:nvPicPr>
          <p:cNvPr id="5" name="Espace réservé du contenu 4" descr="Lycée.bmp"/>
          <p:cNvPicPr>
            <a:picLocks noGrp="1"/>
          </p:cNvPicPr>
          <p:nvPr>
            <p:ph sz="quarter" idx="13"/>
          </p:nvPr>
        </p:nvPicPr>
        <p:blipFill>
          <a:blip r:embed="rId4" cstate="print"/>
          <a:stretch>
            <a:fillRect/>
          </a:stretch>
        </p:blipFill>
        <p:spPr>
          <a:xfrm>
            <a:off x="3139961" y="1600200"/>
            <a:ext cx="2864078" cy="4114800"/>
          </a:xfrm>
          <a:ln w="3175" cap="rnd">
            <a:gradFill flip="none" rotWithShape="1">
              <a:gsLst>
                <a:gs pos="0">
                  <a:srgbClr val="D6B19C"/>
                </a:gs>
                <a:gs pos="30000">
                  <a:srgbClr val="D49E6C"/>
                </a:gs>
                <a:gs pos="70000">
                  <a:srgbClr val="A65528"/>
                </a:gs>
                <a:gs pos="100000">
                  <a:srgbClr val="663012"/>
                </a:gs>
              </a:gsLst>
              <a:lin ang="10800000" scaled="1"/>
              <a:tileRect/>
            </a:gradFill>
          </a:ln>
          <a:effectLst>
            <a:outerShdw blurRad="50800" dist="38100" dir="2700000" algn="tl" rotWithShape="0">
              <a:schemeClr val="accent2">
                <a:lumMod val="50000"/>
                <a:alpha val="40000"/>
              </a:schemeClr>
            </a:outerShdw>
          </a:effectLst>
        </p:spPr>
      </p:pic>
      <p:pic>
        <p:nvPicPr>
          <p:cNvPr id="4100" name="Image 3" descr="AC Versailles.bmp"/>
          <p:cNvPicPr>
            <a:picLocks noChangeAspect="1" noChangeArrowheads="1"/>
          </p:cNvPicPr>
          <p:nvPr/>
        </p:nvPicPr>
        <p:blipFill>
          <a:blip r:embed="rId5" cstate="print"/>
          <a:srcRect/>
          <a:stretch>
            <a:fillRect/>
          </a:stretch>
        </p:blipFill>
        <p:spPr bwMode="auto">
          <a:xfrm>
            <a:off x="7572375" y="500063"/>
            <a:ext cx="847725" cy="60960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dur="6250" advTm="5404">
        <p:checker dir="vert"/>
      </p:transition>
    </mc:Choice>
    <mc:Fallback>
      <p:transition spd="slow" advTm="5404">
        <p:checker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197475" y="298354"/>
            <a:ext cx="7416823" cy="5878532"/>
          </a:xfrm>
          <a:prstGeom prst="rect">
            <a:avLst/>
          </a:prstGeom>
          <a:noFill/>
        </p:spPr>
        <p:txBody>
          <a:bodyPr wrap="square" rtlCol="0">
            <a:spAutoFit/>
          </a:bodyPr>
          <a:lstStyle/>
          <a:p>
            <a:r>
              <a:rPr lang="fr-FR" sz="4000" dirty="0"/>
              <a:t>En classe de première</a:t>
            </a:r>
          </a:p>
          <a:p>
            <a:r>
              <a:rPr lang="fr-FR" sz="2400" dirty="0"/>
              <a:t>L’enseignement optionnel d’EPS implique l’élève dans :</a:t>
            </a:r>
          </a:p>
          <a:p>
            <a:r>
              <a:rPr lang="fr-FR" sz="2400" dirty="0"/>
              <a:t> la pratique d’au moins deux APSA, relevant de deux champs d’apprentissage différents ;</a:t>
            </a:r>
          </a:p>
          <a:p>
            <a:r>
              <a:rPr lang="fr-FR" sz="2400" dirty="0"/>
              <a:t> la conduite d’un projet collectif, en relation avec un ou des thèmes d’étude proposés. Ce projet peut être réalisé en binôme, en groupe ou en classe entière. Il est ancré dans la réalité des pratiques physiques, sportives, artistiques et peut prendre la forme, par exemple, de l’organisation d'un raid nature, d'un spectacle ou d'une action caritative ou humanitaire…</a:t>
            </a:r>
          </a:p>
          <a:p>
            <a:r>
              <a:rPr lang="fr-FR" sz="2400" dirty="0"/>
              <a:t>L'association sportive de l'établissement est un lieu à privilégier pour concrétiser et réaliser ce projet collectif.</a:t>
            </a:r>
          </a:p>
        </p:txBody>
      </p:sp>
    </p:spTree>
    <p:extLst>
      <p:ext uri="{BB962C8B-B14F-4D97-AF65-F5344CB8AC3E}">
        <p14:creationId xmlns:p14="http://schemas.microsoft.com/office/powerpoint/2010/main" val="1437662418"/>
      </p:ext>
    </p:extLst>
  </p:cSld>
  <p:clrMapOvr>
    <a:masterClrMapping/>
  </p:clrMapOvr>
  <mc:AlternateContent xmlns:mc="http://schemas.openxmlformats.org/markup-compatibility/2006">
    <mc:Choice xmlns:p14="http://schemas.microsoft.com/office/powerpoint/2010/main" Requires="p14">
      <p:transition spd="slow" p14:dur="2000" advTm="23659"/>
    </mc:Choice>
    <mc:Fallback>
      <p:transition spd="slow" advTm="2365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11560" y="1196752"/>
            <a:ext cx="7632848" cy="3046988"/>
          </a:xfrm>
          <a:prstGeom prst="rect">
            <a:avLst/>
          </a:prstGeom>
          <a:noFill/>
        </p:spPr>
        <p:txBody>
          <a:bodyPr wrap="square" rtlCol="0">
            <a:spAutoFit/>
          </a:bodyPr>
          <a:lstStyle/>
          <a:p>
            <a:r>
              <a:rPr lang="fr-FR" sz="2400" dirty="0"/>
              <a:t>- Le thème retenu est : Activité physique, sportive, artistique et cultures corporelles</a:t>
            </a:r>
          </a:p>
          <a:p>
            <a:r>
              <a:rPr lang="fr-FR" sz="2400" dirty="0"/>
              <a:t>- 3 APSA sont retenues : badminton (CA 4) ; musculation (CA 5 et objectif culture corporelle)  ; épreuves combinées athlétiques (CA 1)</a:t>
            </a:r>
          </a:p>
          <a:p>
            <a:r>
              <a:rPr lang="fr-FR" sz="2400" dirty="0"/>
              <a:t>- 10 à 12 élèves sélectionnés en fonction de leurs compétences (en athlétisme et en badminton) et leur engagement sur les 3 années</a:t>
            </a:r>
          </a:p>
        </p:txBody>
      </p:sp>
    </p:spTree>
    <p:extLst>
      <p:ext uri="{BB962C8B-B14F-4D97-AF65-F5344CB8AC3E}">
        <p14:creationId xmlns:p14="http://schemas.microsoft.com/office/powerpoint/2010/main" val="1453746929"/>
      </p:ext>
    </p:extLst>
  </p:cSld>
  <p:clrMapOvr>
    <a:masterClrMapping/>
  </p:clrMapOvr>
  <mc:AlternateContent xmlns:mc="http://schemas.openxmlformats.org/markup-compatibility/2006">
    <mc:Choice xmlns:p14="http://schemas.microsoft.com/office/powerpoint/2010/main" Requires="p14">
      <p:transition spd="slow" p14:dur="4000" advTm="15358">
        <p14:vortex dir="r"/>
      </p:transition>
    </mc:Choice>
    <mc:Fallback>
      <p:transition spd="slow" advTm="15358">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57808" y="332656"/>
            <a:ext cx="8028383" cy="5632311"/>
          </a:xfrm>
          <a:prstGeom prst="rect">
            <a:avLst/>
          </a:prstGeom>
          <a:noFill/>
        </p:spPr>
        <p:txBody>
          <a:bodyPr wrap="square" rtlCol="0">
            <a:spAutoFit/>
          </a:bodyPr>
          <a:lstStyle/>
          <a:p>
            <a:r>
              <a:rPr lang="fr-FR" sz="2400" dirty="0"/>
              <a:t>- Objectifs : Culture corporelle et organisations collectives</a:t>
            </a:r>
          </a:p>
          <a:p>
            <a:r>
              <a:rPr lang="fr-FR" sz="2400" dirty="0"/>
              <a:t>Prise en compte de l’autre; Partage de productions collectives; Culture athlétique; Rapport au corps; Se sauver et sauver autrui.</a:t>
            </a:r>
          </a:p>
          <a:p>
            <a:r>
              <a:rPr lang="fr-FR" sz="2400" dirty="0"/>
              <a:t>Connaissances et compétences : Rapport à la règle; </a:t>
            </a:r>
            <a:r>
              <a:rPr lang="is-IS" sz="2400" dirty="0"/>
              <a:t>…</a:t>
            </a:r>
            <a:endParaRPr lang="fr-FR" sz="2400" dirty="0"/>
          </a:p>
          <a:p>
            <a:r>
              <a:rPr lang="fr-FR" sz="2400" dirty="0"/>
              <a:t>- Organisation de l’année : musculation transversale aux 2 APSA ; 1H30 épreuves combinées et musculation ; 1H30 badminton en double et musculation</a:t>
            </a:r>
          </a:p>
          <a:p>
            <a:r>
              <a:rPr lang="fr-FR" sz="2400" dirty="0"/>
              <a:t>- Evaluation</a:t>
            </a:r>
          </a:p>
          <a:p>
            <a:r>
              <a:rPr lang="fr-FR" sz="2400" dirty="0"/>
              <a:t>Trimestre 1 Création d’un événement sportif au lycée pour le niveau seconde (règlement, sécurité,</a:t>
            </a:r>
            <a:r>
              <a:rPr lang="is-IS" sz="2400" dirty="0"/>
              <a:t>…)</a:t>
            </a:r>
            <a:endParaRPr lang="fr-FR" sz="2400" dirty="0"/>
          </a:p>
          <a:p>
            <a:r>
              <a:rPr lang="fr-FR" sz="2400" dirty="0"/>
              <a:t>Trimestre 2 Organisation d’un événement sportif au lycée pour le niveau seconde (arbitrage, secourisme, secrétariat)</a:t>
            </a:r>
          </a:p>
          <a:p>
            <a:r>
              <a:rPr lang="fr-FR" sz="2400" dirty="0"/>
              <a:t>Trimestre 3 Présentation orale d’un portfolio </a:t>
            </a:r>
          </a:p>
        </p:txBody>
      </p:sp>
    </p:spTree>
    <p:extLst>
      <p:ext uri="{BB962C8B-B14F-4D97-AF65-F5344CB8AC3E}">
        <p14:creationId xmlns:p14="http://schemas.microsoft.com/office/powerpoint/2010/main" val="12038375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advTm="26478">
        <p15:prstTrans prst="fracture"/>
      </p:transition>
    </mc:Choice>
    <mc:Fallback>
      <p:transition spd="slow" advTm="26478">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85801" y="260648"/>
            <a:ext cx="8172399" cy="6247864"/>
          </a:xfrm>
          <a:prstGeom prst="rect">
            <a:avLst/>
          </a:prstGeom>
          <a:noFill/>
        </p:spPr>
        <p:txBody>
          <a:bodyPr wrap="square" rtlCol="0">
            <a:spAutoFit/>
          </a:bodyPr>
          <a:lstStyle/>
          <a:p>
            <a:r>
              <a:rPr lang="fr-FR" sz="4000" dirty="0"/>
              <a:t>En classe terminale</a:t>
            </a:r>
          </a:p>
          <a:p>
            <a:r>
              <a:rPr lang="fr-FR" dirty="0"/>
              <a:t>L’enseignement optionnel d’EPS en classe terminale implique l’élève dans :</a:t>
            </a:r>
          </a:p>
          <a:p>
            <a:r>
              <a:rPr lang="fr-FR" dirty="0"/>
              <a:t> la pratique d’au moins deux APSA, relevant de deux champs d’apprentissage différents ;</a:t>
            </a:r>
          </a:p>
          <a:p>
            <a:r>
              <a:rPr lang="fr-FR" dirty="0"/>
              <a:t> la conduite d’une étude finalisée par la réalisation d’un dossier associé à une soutenance orale.</a:t>
            </a:r>
          </a:p>
          <a:p>
            <a:r>
              <a:rPr lang="fr-FR" dirty="0"/>
              <a:t> </a:t>
            </a:r>
          </a:p>
          <a:p>
            <a:r>
              <a:rPr lang="fr-FR" dirty="0"/>
              <a:t>L’étude se situe au croisement d’un thème de la liste choisi par l’élève et des pratiques physiques sportives et artistiques ; elle suppose une analyse problématisée et la mise en </a:t>
            </a:r>
            <a:r>
              <a:rPr lang="fr-FR" dirty="0" err="1"/>
              <a:t>oeuvre</a:t>
            </a:r>
            <a:r>
              <a:rPr lang="fr-FR" dirty="0"/>
              <a:t> d’un protocole pour y répondre.</a:t>
            </a:r>
          </a:p>
          <a:p>
            <a:r>
              <a:rPr lang="fr-FR" dirty="0"/>
              <a:t>Tout dossier d’étude doit prendre appui sur au moins une science et/ou une technologie :</a:t>
            </a:r>
          </a:p>
          <a:p>
            <a:r>
              <a:rPr lang="fr-FR" dirty="0"/>
              <a:t> Les sciences d’appui possibles sont multiples : physiologie, anatomie, physique, biomécanique, psychologie, anthropologie, sociologie, économie, gestion, marketing, histoire… Elles permettent d’expliquer des phénomènes en lien avec le sport, le corps, la motricité, l’exercice physique, les institutions sportives.</a:t>
            </a:r>
          </a:p>
          <a:p>
            <a:r>
              <a:rPr lang="fr-FR" dirty="0"/>
              <a:t> Les technologies peuvent être liées au numérique (films et montage vidéo, usage de tablettes, élaboration de diaporamas, outils informatiques…), aux matériaux et outils utilisés par les pratiquants dans les APSA, à l’évolution des techniques corporelles et sportives…</a:t>
            </a:r>
          </a:p>
        </p:txBody>
      </p:sp>
    </p:spTree>
    <p:extLst>
      <p:ext uri="{BB962C8B-B14F-4D97-AF65-F5344CB8AC3E}">
        <p14:creationId xmlns:p14="http://schemas.microsoft.com/office/powerpoint/2010/main" val="14540291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advTm="47094">
        <p15:prstTrans prst="fracture"/>
      </p:transition>
    </mc:Choice>
    <mc:Fallback>
      <p:transition spd="slow" advTm="47094">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p:txBody>
          <a:bodyPr/>
          <a:lstStyle/>
          <a:p>
            <a:r>
              <a:rPr lang="fr-FR" sz="2400" dirty="0"/>
              <a:t>Un thème retenu : Activité physique, sportive, artistique et intervention pédagogique.</a:t>
            </a:r>
          </a:p>
          <a:p>
            <a:r>
              <a:rPr lang="fr-FR" sz="2400" dirty="0"/>
              <a:t>Trois APSA : badminton (CA 4) ou sauvetage (CA 2) ; Athlétisme ½ fond (CA 1) et musculation (CA5 objectif performance).</a:t>
            </a:r>
          </a:p>
          <a:p>
            <a:r>
              <a:rPr lang="fr-FR" sz="2400" dirty="0"/>
              <a:t>10 à 12 élèves sélectionnés en fonction de leurs compétences (en athlétisme et en natation) et leur engagement sur les 3 années</a:t>
            </a:r>
          </a:p>
          <a:p>
            <a:pPr marL="0" marR="0" lvl="0" indent="0" defTabSz="914400" eaLnBrk="1" fontAlgn="auto" latinLnBrk="0" hangingPunct="1">
              <a:lnSpc>
                <a:spcPct val="100000"/>
              </a:lnSpc>
              <a:spcBef>
                <a:spcPts val="0"/>
              </a:spcBef>
              <a:spcAft>
                <a:spcPts val="0"/>
              </a:spcAft>
              <a:buClrTx/>
              <a:buSzTx/>
              <a:buFontTx/>
              <a:buNone/>
              <a:tabLst/>
              <a:defRPr/>
            </a:pPr>
            <a:endParaRPr lang="fr-FR" dirty="0"/>
          </a:p>
        </p:txBody>
      </p:sp>
    </p:spTree>
    <p:extLst>
      <p:ext uri="{BB962C8B-B14F-4D97-AF65-F5344CB8AC3E}">
        <p14:creationId xmlns:p14="http://schemas.microsoft.com/office/powerpoint/2010/main" val="1203183784"/>
      </p:ext>
    </p:extLst>
  </p:cSld>
  <p:clrMapOvr>
    <a:masterClrMapping/>
  </p:clrMapOvr>
  <mc:AlternateContent xmlns:mc="http://schemas.openxmlformats.org/markup-compatibility/2006">
    <mc:Choice xmlns:p14="http://schemas.microsoft.com/office/powerpoint/2010/main" Requires="p14">
      <p:transition spd="slow" p14:dur="3000" advTm="6678">
        <p14:shred/>
      </p:transition>
    </mc:Choice>
    <mc:Fallback>
      <p:transition spd="slow" advTm="6678">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188640"/>
            <a:ext cx="7924800" cy="4114800"/>
          </a:xfrm>
        </p:spPr>
        <p:txBody>
          <a:bodyPr>
            <a:noAutofit/>
          </a:bodyPr>
          <a:lstStyle/>
          <a:p>
            <a:r>
              <a:rPr lang="fr-FR" sz="2400" dirty="0"/>
              <a:t>Objectifs : Problématisation de l’intervention pédagogique</a:t>
            </a:r>
          </a:p>
          <a:p>
            <a:r>
              <a:rPr lang="fr-FR" sz="2400" dirty="0" err="1"/>
              <a:t>Didactisation</a:t>
            </a:r>
            <a:r>
              <a:rPr lang="fr-FR" sz="2400" dirty="0"/>
              <a:t> (D.I.R.R.); Enseignement sur une séquence ; Bilan et perspective d’une séquence d’apprentissage.</a:t>
            </a:r>
          </a:p>
          <a:p>
            <a:r>
              <a:rPr lang="fr-FR" sz="2400" dirty="0"/>
              <a:t>Connaissances et compétences : Technico-Tactique; Physio; Anatomique; Bio-</a:t>
            </a:r>
            <a:r>
              <a:rPr lang="fr-FR" sz="2400" dirty="0" err="1"/>
              <a:t>méca</a:t>
            </a:r>
            <a:r>
              <a:rPr lang="fr-FR" sz="2400" dirty="0"/>
              <a:t>.</a:t>
            </a:r>
          </a:p>
          <a:p>
            <a:r>
              <a:rPr lang="fr-FR" sz="2400" dirty="0"/>
              <a:t>Organisation de l’année : musculation transversale aux 2 APSA ; 1H30 course ½ fond et musculation ; 1H30 badminton et musculation</a:t>
            </a:r>
          </a:p>
          <a:p>
            <a:r>
              <a:rPr lang="fr-FR" sz="2400" dirty="0"/>
              <a:t>Evaluation</a:t>
            </a:r>
          </a:p>
          <a:p>
            <a:r>
              <a:rPr lang="fr-FR" sz="2400" dirty="0"/>
              <a:t>Trimestre 1 Construction d’un </a:t>
            </a:r>
            <a:r>
              <a:rPr lang="fr-FR" sz="2400" dirty="0" err="1"/>
              <a:t>powerpoint</a:t>
            </a:r>
            <a:r>
              <a:rPr lang="fr-FR" sz="2400" dirty="0"/>
              <a:t> sur le thème en lien avec une des APSA abordées</a:t>
            </a:r>
          </a:p>
          <a:p>
            <a:r>
              <a:rPr lang="fr-FR" sz="2400" dirty="0"/>
              <a:t>Trimestre 2 Intervention pédagogique sur un groupe de pratiquants</a:t>
            </a:r>
          </a:p>
          <a:p>
            <a:r>
              <a:rPr lang="fr-FR" sz="2400" dirty="0"/>
              <a:t>Trimestre 3 Grand oral </a:t>
            </a:r>
          </a:p>
        </p:txBody>
      </p:sp>
    </p:spTree>
    <p:extLst>
      <p:ext uri="{BB962C8B-B14F-4D97-AF65-F5344CB8AC3E}">
        <p14:creationId xmlns:p14="http://schemas.microsoft.com/office/powerpoint/2010/main" val="1651756942"/>
      </p:ext>
    </p:extLst>
  </p:cSld>
  <p:clrMapOvr>
    <a:masterClrMapping/>
  </p:clrMapOvr>
  <mc:AlternateContent xmlns:mc="http://schemas.openxmlformats.org/markup-compatibility/2006">
    <mc:Choice xmlns:p14="http://schemas.microsoft.com/office/powerpoint/2010/main" Requires="p14">
      <p:transition spd="slow" p14:dur="2000" advTm="17276"/>
    </mc:Choice>
    <mc:Fallback>
      <p:transition spd="slow" advTm="1727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ous-titre 2"/>
          <p:cNvSpPr>
            <a:spLocks noGrp="1"/>
          </p:cNvSpPr>
          <p:nvPr>
            <p:ph type="subTitle" idx="1"/>
          </p:nvPr>
        </p:nvSpPr>
        <p:spPr/>
        <p:txBody>
          <a:bodyPr>
            <a:normAutofit/>
          </a:bodyPr>
          <a:lstStyle/>
          <a:p>
            <a:pPr eaLnBrk="1" hangingPunct="1"/>
            <a:endParaRPr lang="fr-FR" dirty="0"/>
          </a:p>
          <a:p>
            <a:pPr eaLnBrk="1" hangingPunct="1"/>
            <a:endParaRPr lang="fr-FR" dirty="0"/>
          </a:p>
          <a:p>
            <a:r>
              <a:rPr lang="fr-FR" b="1" dirty="0">
                <a:solidFill>
                  <a:schemeClr val="bg1">
                    <a:lumMod val="95000"/>
                    <a:lumOff val="5000"/>
                  </a:schemeClr>
                </a:solidFill>
              </a:rPr>
              <a:t>DU 03 JANVIER AU 9 JANVIER 2016</a:t>
            </a:r>
          </a:p>
        </p:txBody>
      </p:sp>
      <p:sp>
        <p:nvSpPr>
          <p:cNvPr id="2" name="Titre 1"/>
          <p:cNvSpPr>
            <a:spLocks noGrp="1"/>
          </p:cNvSpPr>
          <p:nvPr>
            <p:ph type="ctrTitle"/>
          </p:nvPr>
        </p:nvSpPr>
        <p:spPr/>
        <p:txBody>
          <a:bodyPr/>
          <a:lstStyle/>
          <a:p>
            <a:pPr>
              <a:defRPr/>
            </a:pPr>
            <a:r>
              <a:rPr lang="fr-FR" dirty="0"/>
              <a:t>OPTION EPS</a:t>
            </a:r>
          </a:p>
        </p:txBody>
      </p:sp>
    </p:spTree>
  </p:cSld>
  <p:clrMapOvr>
    <a:masterClrMapping/>
  </p:clrMapOvr>
  <mc:AlternateContent xmlns:mc="http://schemas.openxmlformats.org/markup-compatibility/2006">
    <mc:Choice xmlns:p14="http://schemas.microsoft.com/office/powerpoint/2010/main" Requires="p14">
      <p:transition spd="slow" p14:dur="6250" advTm="2058">
        <p:dissolve/>
      </p:transition>
    </mc:Choice>
    <mc:Fallback>
      <p:transition spd="slow" advTm="2058">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3"/>
          </p:nvPr>
        </p:nvSpPr>
        <p:spPr/>
        <p:txBody>
          <a:bodyPr/>
          <a:lstStyle/>
          <a:p>
            <a:r>
              <a:rPr lang="fr-FR" sz="4000" b="1" dirty="0"/>
              <a:t>Un prolongement naturel à l’enseignement d’exploration et à l’enseignement de complément</a:t>
            </a:r>
            <a:endParaRPr lang="fr-FR" sz="4000" dirty="0"/>
          </a:p>
          <a:p>
            <a:endParaRPr lang="fr-FR" dirty="0"/>
          </a:p>
        </p:txBody>
      </p:sp>
    </p:spTree>
  </p:cSld>
  <p:clrMapOvr>
    <a:masterClrMapping/>
  </p:clrMapOvr>
  <mc:AlternateContent xmlns:mc="http://schemas.openxmlformats.org/markup-compatibility/2006">
    <mc:Choice xmlns:p14="http://schemas.microsoft.com/office/powerpoint/2010/main" Requires="p14">
      <p:transition spd="slow" p14:dur="6750" advTm="1189">
        <p14:ripple/>
      </p:transition>
    </mc:Choice>
    <mc:Fallback>
      <p:transition spd="slow" advTm="1189">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PREAMBULE DES PROGRAMMES</a:t>
            </a:r>
          </a:p>
        </p:txBody>
      </p:sp>
      <p:sp>
        <p:nvSpPr>
          <p:cNvPr id="3" name="Espace réservé du contenu 2"/>
          <p:cNvSpPr>
            <a:spLocks noGrp="1"/>
          </p:cNvSpPr>
          <p:nvPr>
            <p:ph sz="quarter" idx="13"/>
          </p:nvPr>
        </p:nvSpPr>
        <p:spPr/>
        <p:txBody>
          <a:bodyPr>
            <a:normAutofit fontScale="92500" lnSpcReduction="20000"/>
          </a:bodyPr>
          <a:lstStyle/>
          <a:p>
            <a:endParaRPr lang="fr-FR" dirty="0"/>
          </a:p>
          <a:p>
            <a:r>
              <a:rPr lang="fr-FR" i="1" dirty="0"/>
              <a:t> L’enseignement optionnel d’Éducation physique et sportive (EPS) s’inscrit dans le parcours de formation du lycéen sur les trois années du cursus. Il prolonge l’enseignement commun en offrant la possibilité à l’élève d’enrichir ses expériences grâce à l’approfondissement et/ou à la découverte de nouvelles activités physiques sportives et artistiques (APSA). Il l’engage également dans de nouvelles expériences collectives autour d’un projet et d’une étude thématique : par l’investissement de l’élève dans différents rôles sociaux et par une mise en activité, physique et réflexive, une occasion supplémentaire lui est donnée pour développer des compétences qu’il pourra valoriser dans son projet personnel d’orientation post-baccalauréat. L’enseignement optionnel d’EPS permet ainsi au lycéen de renforcer et d’élargir ses compétences par l’acquisition de nouvelles connaissances, capacités et attitudes qui prolongent celles acquises dans le cadre de l’enseignement commun. Il vise particulièrement à accroître l’autonomie de l’élève, à enrichir sa compréhension et son vécu des pratiques physiques sportives et artistiques, et à mieux situer ces pratiques dans diverses problématiques de société. </a:t>
            </a:r>
            <a:endParaRPr lang="fr-FR" dirty="0"/>
          </a:p>
          <a:p>
            <a:r>
              <a:rPr lang="fr-FR" i="1" dirty="0"/>
              <a:t>Cet enseignement contribue au développement des compétences orales à travers notamment la pratique de l’argumentation. Celle-ci conduit à préciser sa pensée et à expliciter son raisonnement de manière à convaincre.</a:t>
            </a:r>
            <a:endParaRPr lang="fr-FR" dirty="0"/>
          </a:p>
          <a:p>
            <a:endParaRPr lang="fr-FR" dirty="0"/>
          </a:p>
        </p:txBody>
      </p:sp>
    </p:spTree>
    <p:extLst>
      <p:ext uri="{BB962C8B-B14F-4D97-AF65-F5344CB8AC3E}">
        <p14:creationId xmlns:p14="http://schemas.microsoft.com/office/powerpoint/2010/main" val="1950549012"/>
      </p:ext>
    </p:extLst>
  </p:cSld>
  <p:clrMapOvr>
    <a:masterClrMapping/>
  </p:clrMapOvr>
  <mc:AlternateContent xmlns:mc="http://schemas.openxmlformats.org/markup-compatibility/2006">
    <mc:Choice xmlns:p14="http://schemas.microsoft.com/office/powerpoint/2010/main" Requires="p14">
      <p:transition spd="slow" p14:dur="2750" advTm="45840">
        <p:wipe/>
      </p:transition>
    </mc:Choice>
    <mc:Fallback>
      <p:transition spd="slow" advTm="45840">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i="1" dirty="0"/>
              <a:t>Objectifs</a:t>
            </a:r>
            <a:br>
              <a:rPr lang="fr-FR" dirty="0"/>
            </a:br>
            <a:endParaRPr lang="fr-FR" dirty="0"/>
          </a:p>
        </p:txBody>
      </p:sp>
      <p:sp>
        <p:nvSpPr>
          <p:cNvPr id="7171" name="Espace réservé du contenu 2"/>
          <p:cNvSpPr>
            <a:spLocks noGrp="1"/>
          </p:cNvSpPr>
          <p:nvPr>
            <p:ph sz="quarter" idx="13"/>
          </p:nvPr>
        </p:nvSpPr>
        <p:spPr>
          <a:xfrm>
            <a:off x="428625" y="1500188"/>
            <a:ext cx="8229600" cy="4708525"/>
          </a:xfrm>
        </p:spPr>
        <p:txBody>
          <a:bodyPr>
            <a:normAutofit fontScale="70000" lnSpcReduction="20000"/>
          </a:bodyPr>
          <a:lstStyle/>
          <a:p>
            <a:r>
              <a:rPr lang="fr-FR" sz="3200" i="1" dirty="0"/>
              <a:t>Par l’activité régulière de l’élève dans des pratiques physiques diversifiées, et par l’apport de connaissances pluridisciplinaires, la réalisation de projets collectifs, la réalisation d’un dossier d’étude, cet enseignement optionnel d’EPS a pour objectifs de : </a:t>
            </a:r>
            <a:endParaRPr lang="fr-FR" sz="3200" dirty="0"/>
          </a:p>
          <a:p>
            <a:r>
              <a:rPr lang="fr-FR" sz="3200" i="1" dirty="0"/>
              <a:t> _développer une culture corporelle par l’approfondissement et la découverte de nouvelles activités physiques sportives et artistiques ; </a:t>
            </a:r>
            <a:endParaRPr lang="fr-FR" sz="3200" dirty="0"/>
          </a:p>
          <a:p>
            <a:r>
              <a:rPr lang="fr-FR" sz="3200" i="1" dirty="0"/>
              <a:t> _faire comprendre que les APSA s’inscrivent dans des problématiques de société ; </a:t>
            </a:r>
            <a:endParaRPr lang="fr-FR" sz="3200" dirty="0"/>
          </a:p>
          <a:p>
            <a:r>
              <a:rPr lang="fr-FR" sz="3200" i="1" dirty="0"/>
              <a:t> _ faire réfléchir les élèves sur leur activité physique à partir de thèmes d’études ;</a:t>
            </a:r>
            <a:endParaRPr lang="fr-FR" sz="3200" dirty="0"/>
          </a:p>
          <a:p>
            <a:r>
              <a:rPr lang="fr-FR" sz="3200" i="1" dirty="0"/>
              <a:t> _sensibiliser les élèves à la conduite de projet et la réalisation d’une étude. </a:t>
            </a:r>
            <a:endParaRPr lang="fr-FR" sz="3200" dirty="0"/>
          </a:p>
          <a:p>
            <a:r>
              <a:rPr lang="fr-FR" sz="3200" i="1" dirty="0"/>
              <a:t> </a:t>
            </a:r>
            <a:endParaRPr lang="fr-FR" sz="3200" dirty="0"/>
          </a:p>
          <a:p>
            <a:pPr marL="0" marR="0" lvl="0" indent="0" defTabSz="914400" eaLnBrk="1" fontAlgn="auto" latinLnBrk="0" hangingPunct="1">
              <a:lnSpc>
                <a:spcPct val="100000"/>
              </a:lnSpc>
              <a:spcBef>
                <a:spcPts val="0"/>
              </a:spcBef>
              <a:spcAft>
                <a:spcPts val="0"/>
              </a:spcAft>
              <a:buClrTx/>
              <a:buSzTx/>
              <a:buFontTx/>
              <a:buNone/>
              <a:tabLst/>
              <a:defRPr/>
            </a:pPr>
            <a:endParaRPr lang="fr-FR" sz="3200" b="1" dirty="0"/>
          </a:p>
        </p:txBody>
      </p:sp>
    </p:spTree>
  </p:cSld>
  <p:clrMapOvr>
    <a:masterClrMapping/>
  </p:clrMapOvr>
  <mc:AlternateContent xmlns:mc="http://schemas.openxmlformats.org/markup-compatibility/2006">
    <mc:Choice xmlns:p14="http://schemas.microsoft.com/office/powerpoint/2010/main" Requires="p14">
      <p:transition spd="slow" p14:dur="5500" advTm="14079">
        <p14:switch dir="r"/>
      </p:transition>
    </mc:Choice>
    <mc:Fallback>
      <p:transition spd="slow" advTm="14079">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6307" y="980728"/>
            <a:ext cx="7924800" cy="1143000"/>
          </a:xfrm>
        </p:spPr>
        <p:txBody>
          <a:bodyPr/>
          <a:lstStyle/>
          <a:p>
            <a:pPr>
              <a:defRPr/>
            </a:pPr>
            <a:r>
              <a:rPr lang="fr-FR" b="1" i="1" dirty="0"/>
              <a:t>Organisation de l’enseignement optionnel d’EPS aux différentes années de la scolarité du lycéen</a:t>
            </a:r>
            <a:br>
              <a:rPr lang="fr-FR" dirty="0"/>
            </a:br>
            <a:endParaRPr lang="fr-FR" dirty="0"/>
          </a:p>
        </p:txBody>
      </p:sp>
      <p:sp>
        <p:nvSpPr>
          <p:cNvPr id="12291" name="Espace réservé du contenu 2"/>
          <p:cNvSpPr>
            <a:spLocks noGrp="1"/>
          </p:cNvSpPr>
          <p:nvPr>
            <p:ph sz="quarter" idx="13"/>
          </p:nvPr>
        </p:nvSpPr>
        <p:spPr>
          <a:xfrm>
            <a:off x="311507" y="1772816"/>
            <a:ext cx="8229600" cy="3654723"/>
          </a:xfrm>
        </p:spPr>
        <p:txBody>
          <a:bodyPr>
            <a:normAutofit fontScale="85000" lnSpcReduction="20000"/>
          </a:bodyPr>
          <a:lstStyle/>
          <a:p>
            <a:r>
              <a:rPr lang="fr-FR" sz="2800" i="1" dirty="0"/>
              <a:t>Sur le cursus lycéen de trois années, l’enseignement optionnel d’EPS permet de découvrir et/ou d’approfondir de trois à six activités physiques sportives et artistiques relevant de plusieurs champs d’apprentissage, en référence aux cinq champs d’apprentissage définis dans le programme de l’enseignement commun. </a:t>
            </a:r>
            <a:endParaRPr lang="fr-FR" sz="2800" dirty="0"/>
          </a:p>
          <a:p>
            <a:r>
              <a:rPr lang="fr-FR" sz="2800" i="1" dirty="0"/>
              <a:t>Une de ces pratiques peut servir de support de cet enseignement sur les trois années du cursus. Les APSA proposées ont vocation à ouvrir l’offre de l’enseignement commun, elles peuvent être issues de la liste nationale, de la liste académique ou relever de choix d’établissement.</a:t>
            </a:r>
            <a:endParaRPr lang="fr-FR" sz="2800" dirty="0"/>
          </a:p>
          <a:p>
            <a:endParaRPr lang="fr-FR" sz="2800" b="1" dirty="0"/>
          </a:p>
        </p:txBody>
      </p:sp>
    </p:spTree>
  </p:cSld>
  <p:clrMapOvr>
    <a:masterClrMapping/>
  </p:clrMapOvr>
  <mc:AlternateContent xmlns:mc="http://schemas.openxmlformats.org/markup-compatibility/2006">
    <mc:Choice xmlns:p14="http://schemas.microsoft.com/office/powerpoint/2010/main" Requires="p14">
      <p:transition spd="slow" p14:dur="6500" advTm="14733">
        <p14:ripple/>
      </p:transition>
    </mc:Choice>
    <mc:Fallback>
      <p:transition spd="slow" advTm="14733">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contenu 2"/>
          <p:cNvSpPr>
            <a:spLocks noGrp="1"/>
          </p:cNvSpPr>
          <p:nvPr>
            <p:ph sz="quarter" idx="13"/>
          </p:nvPr>
        </p:nvSpPr>
        <p:spPr>
          <a:xfrm>
            <a:off x="500063" y="620688"/>
            <a:ext cx="8229600" cy="4665687"/>
          </a:xfrm>
        </p:spPr>
        <p:txBody>
          <a:bodyPr>
            <a:normAutofit/>
          </a:bodyPr>
          <a:lstStyle/>
          <a:p>
            <a:pPr lvl="0"/>
            <a:endParaRPr lang="fr-FR" b="1" dirty="0"/>
          </a:p>
          <a:p>
            <a:r>
              <a:rPr lang="fr-FR" sz="4000" dirty="0"/>
              <a:t>En classe de seconde</a:t>
            </a:r>
          </a:p>
          <a:p>
            <a:r>
              <a:rPr lang="fr-FR" sz="2400" i="1" dirty="0"/>
              <a:t>L’enseignement optionnel d’EPS implique l’élève dans :</a:t>
            </a:r>
            <a:endParaRPr lang="fr-FR" sz="2400" dirty="0"/>
          </a:p>
          <a:p>
            <a:r>
              <a:rPr lang="fr-FR" sz="2400" i="1" dirty="0"/>
              <a:t> la pratique d’au moins deux APSA relevant de deux champs d’apprentissage différents ;</a:t>
            </a:r>
            <a:endParaRPr lang="fr-FR" sz="2400" dirty="0"/>
          </a:p>
          <a:p>
            <a:r>
              <a:rPr lang="fr-FR" sz="2400" i="1" dirty="0"/>
              <a:t> la réflexion sur l’un des thèmes d’étude choisis par les enseignants ; concrétisée soit par une production écrite, une présentation, un portfolio, l’animation d’une situation d’enseignement… qui doivent attester de connaissances liées au thème d’étude abordé. </a:t>
            </a:r>
            <a:endParaRPr lang="fr-FR" sz="2400" dirty="0"/>
          </a:p>
          <a:p>
            <a:endParaRPr lang="fr-FR" dirty="0"/>
          </a:p>
        </p:txBody>
      </p:sp>
    </p:spTree>
  </p:cSld>
  <p:clrMapOvr>
    <a:masterClrMapping/>
  </p:clrMapOvr>
  <mc:AlternateContent xmlns:mc="http://schemas.openxmlformats.org/markup-compatibility/2006">
    <mc:Choice xmlns:p14="http://schemas.microsoft.com/office/powerpoint/2010/main" Requires="p14">
      <p:transition spd="slow" p14:dur="5750" advTm="10120">
        <p14:conveyor dir="l"/>
      </p:transition>
    </mc:Choice>
    <mc:Fallback>
      <p:transition spd="slow" advTm="1012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27584" y="548680"/>
            <a:ext cx="7488832" cy="3970318"/>
          </a:xfrm>
          <a:prstGeom prst="rect">
            <a:avLst/>
          </a:prstGeom>
          <a:noFill/>
        </p:spPr>
        <p:txBody>
          <a:bodyPr wrap="square" rtlCol="0">
            <a:spAutoFit/>
          </a:bodyPr>
          <a:lstStyle/>
          <a:p>
            <a:r>
              <a:rPr lang="fr-FR" sz="2800" dirty="0"/>
              <a:t>- Le thème d’étude retenu est Activité physique, sportive, artistique et santé.</a:t>
            </a:r>
          </a:p>
          <a:p>
            <a:r>
              <a:rPr lang="fr-FR" sz="2800" dirty="0"/>
              <a:t>- Trois APSA sont retenues : Course en durée (CA5), badminton(CA4) et musculation(CA5 et objectif santé).</a:t>
            </a:r>
          </a:p>
          <a:p>
            <a:r>
              <a:rPr lang="fr-FR" sz="2800" dirty="0"/>
              <a:t>- 10 à 12 élèves sélectionnés en fonction de leurs compétences (en athlétisme et en badminton) et leur engagement sur les 3 années</a:t>
            </a:r>
          </a:p>
        </p:txBody>
      </p:sp>
    </p:spTree>
    <p:extLst>
      <p:ext uri="{BB962C8B-B14F-4D97-AF65-F5344CB8AC3E}">
        <p14:creationId xmlns:p14="http://schemas.microsoft.com/office/powerpoint/2010/main" val="15393732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advTm="14823">
        <p15:prstTrans prst="fallOver"/>
      </p:transition>
    </mc:Choice>
    <mc:Fallback>
      <p:transition spd="slow" advTm="14823">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11560" y="516367"/>
            <a:ext cx="7740352" cy="4893647"/>
          </a:xfrm>
          <a:prstGeom prst="rect">
            <a:avLst/>
          </a:prstGeom>
          <a:noFill/>
        </p:spPr>
        <p:txBody>
          <a:bodyPr wrap="square" rtlCol="0">
            <a:spAutoFit/>
          </a:bodyPr>
          <a:lstStyle/>
          <a:p>
            <a:r>
              <a:rPr lang="fr-FR" sz="2400" dirty="0"/>
              <a:t>- Objectifs : Santé et Effort</a:t>
            </a:r>
          </a:p>
          <a:p>
            <a:r>
              <a:rPr lang="fr-FR" sz="2400" dirty="0"/>
              <a:t>Prédiction de l’effort ; Modes de préparation à l’effort ; Gestion de l’effort ; Récupération de l’effort ; Bilan et perspective de l’effort.</a:t>
            </a:r>
          </a:p>
          <a:p>
            <a:r>
              <a:rPr lang="fr-FR" sz="2400" dirty="0"/>
              <a:t>- Connaissances et compétences : </a:t>
            </a:r>
          </a:p>
          <a:p>
            <a:r>
              <a:rPr lang="fr-FR" sz="2400" dirty="0"/>
              <a:t>- Organisation de l’année : musculation transversale aux 2 APSA ; 1H30 course en durée musculation et 1H30 badminton et musculation</a:t>
            </a:r>
          </a:p>
          <a:p>
            <a:r>
              <a:rPr lang="fr-FR" sz="2400" dirty="0"/>
              <a:t>- Evaluation</a:t>
            </a:r>
          </a:p>
          <a:p>
            <a:r>
              <a:rPr lang="fr-FR" sz="2400" dirty="0"/>
              <a:t>Trimestre 1 Construction d’un PowerPoint sur le thème en lien avec une des APSA abordées</a:t>
            </a:r>
          </a:p>
          <a:p>
            <a:r>
              <a:rPr lang="fr-FR" sz="2400" dirty="0"/>
              <a:t>Trimestre 2 Animation d’une séquence d’enseignement</a:t>
            </a:r>
          </a:p>
          <a:p>
            <a:r>
              <a:rPr lang="fr-FR" sz="2400" dirty="0"/>
              <a:t>Trimestre 3 Présentation orale d’un portfolio</a:t>
            </a:r>
          </a:p>
        </p:txBody>
      </p:sp>
    </p:spTree>
    <p:extLst>
      <p:ext uri="{BB962C8B-B14F-4D97-AF65-F5344CB8AC3E}">
        <p14:creationId xmlns:p14="http://schemas.microsoft.com/office/powerpoint/2010/main" val="1510364394"/>
      </p:ext>
    </p:extLst>
  </p:cSld>
  <p:clrMapOvr>
    <a:masterClrMapping/>
  </p:clrMapOvr>
  <mc:AlternateContent xmlns:mc="http://schemas.openxmlformats.org/markup-compatibility/2006">
    <mc:Choice xmlns:p14="http://schemas.microsoft.com/office/powerpoint/2010/main" Requires="p14">
      <p:transition spd="slow" p14:dur="1400" advTm="26150">
        <p14:ripple/>
      </p:transition>
    </mc:Choice>
    <mc:Fallback>
      <p:transition spd="slow" advTm="26150">
        <p:fade/>
      </p:transition>
    </mc:Fallback>
  </mc:AlternateContent>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771</TotalTime>
  <Words>712</Words>
  <Application>Microsoft Macintosh PowerPoint</Application>
  <PresentationFormat>Affichage à l'écran (4:3)</PresentationFormat>
  <Paragraphs>78</Paragraphs>
  <Slides>15</Slides>
  <Notes>6</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Arial Narrow</vt:lpstr>
      <vt:lpstr>Calibri</vt:lpstr>
      <vt:lpstr>Wingdings</vt:lpstr>
      <vt:lpstr>Horizon</vt:lpstr>
      <vt:lpstr>    Ministère de l’éducation nationale Département du Val d’Oise  Lycée Jacques Prévert  23, chemin vert de Boissy – 95150 – Taverny  : 01.39.95.32.25 – Télécopie : 01.30.40.74.30 http://www.lyc-prevert-taverny.ac-versailles.f </vt:lpstr>
      <vt:lpstr>OPTION EPS</vt:lpstr>
      <vt:lpstr>Présentation PowerPoint</vt:lpstr>
      <vt:lpstr>PREAMBULE DES PROGRAMMES</vt:lpstr>
      <vt:lpstr>Objectifs </vt:lpstr>
      <vt:lpstr>Organisation de l’enseignement optionnel d’EPS aux différentes années de la scolarité du lycéen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SEJOUR REPUBLIQUE TCHEQUE</dc:title>
  <dc:creator>GEAY</dc:creator>
  <cp:lastModifiedBy>Admin</cp:lastModifiedBy>
  <cp:revision>103</cp:revision>
  <dcterms:created xsi:type="dcterms:W3CDTF">2009-03-23T08:26:09Z</dcterms:created>
  <dcterms:modified xsi:type="dcterms:W3CDTF">2022-03-22T16:59:17Z</dcterms:modified>
</cp:coreProperties>
</file>